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362" r:id="rId2"/>
    <p:sldId id="388" r:id="rId3"/>
    <p:sldId id="390" r:id="rId4"/>
    <p:sldId id="393" r:id="rId5"/>
    <p:sldId id="394" r:id="rId6"/>
    <p:sldId id="363" r:id="rId7"/>
    <p:sldId id="389" r:id="rId8"/>
    <p:sldId id="368" r:id="rId9"/>
    <p:sldId id="396" r:id="rId10"/>
    <p:sldId id="450" r:id="rId11"/>
    <p:sldId id="384" r:id="rId12"/>
    <p:sldId id="451" r:id="rId13"/>
    <p:sldId id="395" r:id="rId14"/>
    <p:sldId id="452" r:id="rId15"/>
    <p:sldId id="398" r:id="rId16"/>
    <p:sldId id="422" r:id="rId17"/>
    <p:sldId id="397" r:id="rId18"/>
    <p:sldId id="399" r:id="rId19"/>
    <p:sldId id="400" r:id="rId20"/>
    <p:sldId id="425" r:id="rId21"/>
    <p:sldId id="449" r:id="rId22"/>
    <p:sldId id="424" r:id="rId23"/>
    <p:sldId id="426" r:id="rId24"/>
    <p:sldId id="401" r:id="rId25"/>
    <p:sldId id="402" r:id="rId26"/>
    <p:sldId id="428" r:id="rId27"/>
    <p:sldId id="427" r:id="rId28"/>
    <p:sldId id="429" r:id="rId29"/>
    <p:sldId id="403" r:id="rId30"/>
    <p:sldId id="404" r:id="rId31"/>
    <p:sldId id="423" r:id="rId32"/>
    <p:sldId id="430" r:id="rId33"/>
    <p:sldId id="405" r:id="rId34"/>
    <p:sldId id="419" r:id="rId35"/>
    <p:sldId id="406" r:id="rId36"/>
    <p:sldId id="431" r:id="rId37"/>
    <p:sldId id="408" r:id="rId38"/>
    <p:sldId id="456" r:id="rId39"/>
    <p:sldId id="421" r:id="rId40"/>
    <p:sldId id="407" r:id="rId41"/>
    <p:sldId id="409" r:id="rId42"/>
    <p:sldId id="432" r:id="rId43"/>
    <p:sldId id="410" r:id="rId44"/>
    <p:sldId id="411" r:id="rId45"/>
    <p:sldId id="412" r:id="rId46"/>
    <p:sldId id="413" r:id="rId47"/>
    <p:sldId id="434" r:id="rId48"/>
    <p:sldId id="414" r:id="rId49"/>
    <p:sldId id="415" r:id="rId50"/>
    <p:sldId id="416" r:id="rId51"/>
    <p:sldId id="435" r:id="rId52"/>
    <p:sldId id="459" r:id="rId53"/>
    <p:sldId id="438" r:id="rId54"/>
    <p:sldId id="440" r:id="rId55"/>
    <p:sldId id="454" r:id="rId56"/>
    <p:sldId id="444" r:id="rId57"/>
    <p:sldId id="442" r:id="rId58"/>
    <p:sldId id="443" r:id="rId59"/>
    <p:sldId id="445" r:id="rId60"/>
    <p:sldId id="446" r:id="rId61"/>
    <p:sldId id="455" r:id="rId62"/>
    <p:sldId id="458" r:id="rId63"/>
    <p:sldId id="457" r:id="rId64"/>
    <p:sldId id="417" r:id="rId65"/>
    <p:sldId id="418" r:id="rId66"/>
    <p:sldId id="436" r:id="rId67"/>
    <p:sldId id="437" r:id="rId68"/>
    <p:sldId id="439" r:id="rId69"/>
    <p:sldId id="447" r:id="rId70"/>
    <p:sldId id="44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2" autoAdjust="0"/>
    <p:restoredTop sz="80116" autoAdjust="0"/>
  </p:normalViewPr>
  <p:slideViewPr>
    <p:cSldViewPr>
      <p:cViewPr varScale="1">
        <p:scale>
          <a:sx n="59" d="100"/>
          <a:sy n="59" d="100"/>
        </p:scale>
        <p:origin x="164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6AE9-288F-461D-B42B-509A65B9C3D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1F3B-3E9F-430F-A792-AA8DD008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1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9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4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74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3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0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3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7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6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9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3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4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14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2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1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0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3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1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6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5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mining is </a:t>
            </a:r>
            <a:r>
              <a:rPr lang="en-US" smtClean="0"/>
              <a:t>the industrial</a:t>
            </a:r>
            <a:r>
              <a:rPr lang="en-US" baseline="0" smtClean="0"/>
              <a:t> </a:t>
            </a:r>
            <a:r>
              <a:rPr lang="en-US" baseline="0" dirty="0" smtClean="0"/>
              <a:t>engineering of the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mining is </a:t>
            </a:r>
            <a:r>
              <a:rPr lang="en-US" smtClean="0"/>
              <a:t>the industrial</a:t>
            </a:r>
            <a:r>
              <a:rPr lang="en-US" baseline="0" smtClean="0"/>
              <a:t> </a:t>
            </a:r>
            <a:r>
              <a:rPr lang="en-US" baseline="0" dirty="0" smtClean="0"/>
              <a:t>engineering of the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1F3B-3E9F-430F-A792-AA8DD0084D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2A2-332C-4623-A936-E6CF29BF2410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5C1-FBE4-4705-8273-8BC29D85CB72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3903-4AE0-418B-95C0-EF95559EBD65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00D5-6FBF-4370-90B7-6B6244C7AC56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AD20-4F3C-46C6-8980-71631556412F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097-93CA-42D6-9542-2CF068533E71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F34D0-9A4E-48B7-B13B-547B4221EDB7}" type="datetime1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18E-5BE0-44BC-87BE-C10709712762}" type="datetime1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ABEC-DB0C-44FA-BAD0-01D65402CC0D}" type="datetime1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2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380E-23E7-49C6-BB92-9BA652060AF1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6EC1-2BD1-4481-9A4A-472F2D5207B2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52FE-009B-4A2E-8AB3-414DA70048B5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E4F2-B5BB-45B3-8A6D-A604E6DC8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is.win.tue.nl/~wvdaalst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6700" y="3962400"/>
            <a:ext cx="9525000" cy="4823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PhD Defense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867400"/>
            <a:ext cx="7010400" cy="1905000"/>
          </a:xfrm>
        </p:spPr>
        <p:txBody>
          <a:bodyPr>
            <a:noAutofit/>
          </a:bodyPr>
          <a:lstStyle/>
          <a:p>
            <a:r>
              <a:rPr lang="en-US" b="1" dirty="0" smtClean="0"/>
              <a:t>Arik Senderovich</a:t>
            </a:r>
          </a:p>
          <a:p>
            <a:r>
              <a:rPr lang="en-US" b="1" dirty="0" smtClean="0"/>
              <a:t>13/2/2017</a:t>
            </a:r>
            <a:endParaRPr lang="en-US" sz="20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104900" y="2362200"/>
            <a:ext cx="11201400" cy="120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Queue Mining: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Service Perspectives in Process Mining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7"/>
    </mc:Choice>
    <mc:Fallback xmlns="">
      <p:transition spd="slow" advTm="178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551713"/>
            <a:ext cx="81534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Interactions between cases </a:t>
            </a:r>
            <a:r>
              <a:rPr lang="en-US" sz="2800" dirty="0" smtClean="0"/>
              <a:t>that share (scarce) resources must </a:t>
            </a:r>
            <a:r>
              <a:rPr lang="en-US" sz="2800" dirty="0"/>
              <a:t>be considered when </a:t>
            </a:r>
            <a:r>
              <a:rPr lang="en-US" sz="2800" b="1" dirty="0"/>
              <a:t>modeling</a:t>
            </a:r>
            <a:r>
              <a:rPr lang="en-US" sz="2800" dirty="0"/>
              <a:t> and </a:t>
            </a:r>
            <a:r>
              <a:rPr lang="en-US" sz="2800" b="1" dirty="0"/>
              <a:t>predicting</a:t>
            </a:r>
            <a:r>
              <a:rPr lang="en-US" sz="2800" dirty="0"/>
              <a:t> system’s </a:t>
            </a:r>
            <a:r>
              <a:rPr lang="en-US" sz="2800" dirty="0" smtClean="0"/>
              <a:t>performance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Especially </a:t>
            </a:r>
            <a:r>
              <a:rPr lang="en-US" sz="2800" dirty="0" smtClean="0"/>
              <a:t>in </a:t>
            </a:r>
            <a:r>
              <a:rPr lang="en-US" sz="2800" dirty="0"/>
              <a:t>service processes where queueing for resources </a:t>
            </a:r>
            <a:r>
              <a:rPr lang="en-US" sz="2800" dirty="0" smtClean="0"/>
              <a:t>prevails</a:t>
            </a:r>
            <a:endParaRPr lang="en-US" sz="28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443288" cy="229220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Please Mind the Gap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24200" y="210940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Queue mining </a:t>
            </a:r>
            <a:r>
              <a:rPr lang="en-US" sz="2000" b="1" dirty="0" smtClean="0">
                <a:solidFill>
                  <a:srgbClr val="C00000"/>
                </a:solidFill>
              </a:rPr>
              <a:t>=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Queueing perspective in process mining</a:t>
            </a:r>
            <a:endParaRPr lang="en-US" sz="2000" b="1" dirty="0" smtClean="0"/>
          </a:p>
        </p:txBody>
      </p:sp>
      <p:sp>
        <p:nvSpPr>
          <p:cNvPr id="5" name="Right Arrow 4"/>
          <p:cNvSpPr/>
          <p:nvPr/>
        </p:nvSpPr>
        <p:spPr>
          <a:xfrm rot="16200000">
            <a:off x="1995599" y="4332899"/>
            <a:ext cx="783001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81327"/>
            <a:ext cx="14478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7349"/>
            <a:ext cx="3487940" cy="183107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6200000">
            <a:off x="2007809" y="2112909"/>
            <a:ext cx="758579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4629090"/>
            <a:ext cx="205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Logging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6140" y="2942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Open Sans"/>
              </a:rPr>
              <a:t>S. A., Weidlich M., Gal A., Mandelbaum A., in Information Systems 2014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39846"/>
            <a:ext cx="2230968" cy="16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6"/>
    </mc:Choice>
    <mc:Fallback xmlns="">
      <p:transition spd="slow" advTm="128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 – Model-Based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277225" cy="3905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36002"/>
            <a:ext cx="6516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Rozinat</a:t>
            </a:r>
            <a:r>
              <a:rPr lang="en-US" sz="2400" dirty="0" smtClean="0"/>
              <a:t> </a:t>
            </a:r>
            <a:r>
              <a:rPr lang="en-US" sz="2400" dirty="0"/>
              <a:t>et al. [2009</a:t>
            </a:r>
            <a:r>
              <a:rPr lang="en-US" sz="2400" dirty="0" smtClean="0"/>
              <a:t>]; Rogge-Solti et al. [2013]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Model-Based Queue Mining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477963"/>
            <a:ext cx="8353425" cy="2609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649" y="4336363"/>
            <a:ext cx="81534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Queueing models: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Analytically simple models (efficiency) – no need for simulation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(Often) accurate performance analysis w.r.t. data (robust/generalize well)</a:t>
            </a:r>
          </a:p>
        </p:txBody>
      </p:sp>
    </p:spTree>
    <p:extLst>
      <p:ext uri="{BB962C8B-B14F-4D97-AF65-F5344CB8AC3E}">
        <p14:creationId xmlns:p14="http://schemas.microsoft.com/office/powerpoint/2010/main" val="7035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II – Supervised Learning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36002"/>
            <a:ext cx="4757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From van der Aalst et al. [2011]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056381"/>
            <a:ext cx="8258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Supervised Queue Mining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056381"/>
            <a:ext cx="8258175" cy="31527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 bwMode="auto">
          <a:xfrm>
            <a:off x="5562600" y="1229535"/>
            <a:ext cx="2308278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5300" y="5281339"/>
            <a:ext cx="81534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smtClean="0"/>
              <a:t>Queueing features are added: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/>
              <a:t>Examples: queue-lengths, delays, </a:t>
            </a:r>
            <a:r>
              <a:rPr lang="en-US" sz="2400" dirty="0" smtClean="0"/>
              <a:t>classes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Feature enrichment (here) and model adaptation (later)</a:t>
            </a:r>
          </a:p>
        </p:txBody>
      </p:sp>
    </p:spTree>
    <p:extLst>
      <p:ext uri="{BB962C8B-B14F-4D97-AF65-F5344CB8AC3E}">
        <p14:creationId xmlns:p14="http://schemas.microsoft.com/office/powerpoint/2010/main" val="36122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16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211" y="1441473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Single-station queues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/>
              <a:t>Single-class </a:t>
            </a:r>
            <a:endParaRPr lang="en-US" sz="2800" dirty="0"/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/>
              <a:t>Multi-class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Queueing networks </a:t>
            </a:r>
            <a:endParaRPr lang="en-US" sz="2800" dirty="0"/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/>
              <a:t>P</a:t>
            </a:r>
            <a:r>
              <a:rPr lang="en-US" sz="2800" dirty="0" smtClean="0">
                <a:solidFill>
                  <a:prstClr val="black"/>
                </a:solidFill>
              </a:rPr>
              <a:t>re-defined routing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Random routing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Conformance checking with queueing networks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Work-in-progress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191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Single-Class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17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1950" y="4398819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Are </a:t>
            </a:r>
            <a:r>
              <a:rPr lang="en-US" sz="2800" dirty="0"/>
              <a:t>these useful models?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2295381"/>
            <a:ext cx="3962400" cy="990600"/>
            <a:chOff x="1600200" y="2295381"/>
            <a:chExt cx="3962400" cy="990600"/>
          </a:xfrm>
        </p:grpSpPr>
        <p:grpSp>
          <p:nvGrpSpPr>
            <p:cNvPr id="27" name="Group 26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00200" y="282867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12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18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1950" y="4398819"/>
            <a:ext cx="81534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/>
              <a:t>Are these useful models?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Building block of networks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99" y="2004552"/>
            <a:ext cx="4790901" cy="14965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28650" y="2316603"/>
            <a:ext cx="2774036" cy="872445"/>
            <a:chOff x="1600200" y="2295381"/>
            <a:chExt cx="3962400" cy="990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600200" y="282867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3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 bwMode="auto">
          <a:xfrm>
            <a:off x="2621920" y="1884857"/>
            <a:ext cx="4203770" cy="21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19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1950" y="4398819"/>
            <a:ext cx="81534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/>
              <a:t>Are these useful models?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Building block of networks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Single-resource type processes  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 smtClean="0"/>
              <a:t>Total time is </a:t>
            </a:r>
            <a:r>
              <a:rPr lang="en-US" sz="2800" b="1" u="sng" dirty="0" smtClean="0"/>
              <a:t>delay</a:t>
            </a:r>
            <a:r>
              <a:rPr lang="en-US" sz="2800" b="1" dirty="0" smtClean="0"/>
              <a:t> </a:t>
            </a:r>
            <a:r>
              <a:rPr lang="en-US" sz="2800" dirty="0" smtClean="0"/>
              <a:t>(queueing) and process time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902608" y="2768744"/>
            <a:ext cx="668079" cy="361950"/>
            <a:chOff x="2915752" y="2743200"/>
            <a:chExt cx="990600" cy="457200"/>
          </a:xfrm>
        </p:grpSpPr>
        <p:grpSp>
          <p:nvGrpSpPr>
            <p:cNvPr id="19" name="Group 18"/>
            <p:cNvGrpSpPr/>
            <p:nvPr/>
          </p:nvGrpSpPr>
          <p:grpSpPr>
            <a:xfrm>
              <a:off x="2915752" y="2743200"/>
              <a:ext cx="990600" cy="457200"/>
              <a:chOff x="2286000" y="3352800"/>
              <a:chExt cx="990600" cy="4572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286000" y="33528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76600" y="33528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286000" y="3810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37539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015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491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621919" y="2057400"/>
            <a:ext cx="4203771" cy="1752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Service Processes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342" y="1554162"/>
            <a:ext cx="81534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/>
              <a:t>Processes where (efficient and effective) service is </a:t>
            </a:r>
            <a:r>
              <a:rPr lang="en-US" sz="2800" dirty="0" smtClean="0"/>
              <a:t>the desired </a:t>
            </a:r>
            <a:r>
              <a:rPr lang="en-US" sz="2800" dirty="0"/>
              <a:t>business outcome: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Call </a:t>
            </a:r>
            <a:r>
              <a:rPr lang="en-US" sz="2800" dirty="0" smtClean="0"/>
              <a:t>centers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Hospitals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Transportation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12681" y="2320837"/>
            <a:ext cx="4189910" cy="2286006"/>
            <a:chOff x="246923" y="1371600"/>
            <a:chExt cx="7879134" cy="501286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71600"/>
              <a:ext cx="3844997" cy="23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651" y="1371600"/>
              <a:ext cx="402340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23" y="3719775"/>
              <a:ext cx="3855729" cy="266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453" y="4038600"/>
              <a:ext cx="4094604" cy="234586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31343" y="4800600"/>
            <a:ext cx="4393058" cy="1890254"/>
            <a:chOff x="152400" y="2246855"/>
            <a:chExt cx="7848600" cy="329034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46855"/>
              <a:ext cx="7848600" cy="329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02" y="2376696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87101" y="3528801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19702" y="5178003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Queueing Model: Building Blocks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20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96453" y="3963048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Kendall’s notation – A/B/C/Y/Z+X: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A – arrivals, B – service times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C – static server capacity (n servers); Y – queue size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Z – service policy (FCFS, LCFS, Processor Sharing…)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X – (</a:t>
            </a:r>
            <a:r>
              <a:rPr lang="en-US" sz="2800" dirty="0" err="1" smtClean="0"/>
              <a:t>Im</a:t>
            </a:r>
            <a:r>
              <a:rPr lang="en-US" sz="2800" dirty="0" smtClean="0"/>
              <a:t>)patience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618427" y="248891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18327" y="3338787"/>
            <a:ext cx="187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Abandonments</a:t>
            </a:r>
            <a:endParaRPr lang="en-US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43200" y="1822947"/>
            <a:ext cx="2774036" cy="872445"/>
            <a:chOff x="1600200" y="2295381"/>
            <a:chExt cx="3962400" cy="990600"/>
          </a:xfrm>
        </p:grpSpPr>
        <p:grpSp>
          <p:nvGrpSpPr>
            <p:cNvPr id="31" name="Group 30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600200" y="282867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7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Example: M/M/n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21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95300" y="2819400"/>
            <a:ext cx="81534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/>
              <a:t>Assumptions </a:t>
            </a:r>
            <a:r>
              <a:rPr lang="en-US" sz="2800" dirty="0" smtClean="0"/>
              <a:t>(A/B/C/Y/Z+X):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Dropped notation </a:t>
            </a:r>
            <a:r>
              <a:rPr lang="en-US" sz="2800" dirty="0" smtClean="0"/>
              <a:t>Y,Z,X (defaults are taken): infinite queue size,  FCFS policy, </a:t>
            </a:r>
            <a:r>
              <a:rPr lang="en-US" sz="2800" dirty="0"/>
              <a:t>no </a:t>
            </a:r>
            <a:r>
              <a:rPr lang="en-US" sz="2800" dirty="0" smtClean="0"/>
              <a:t>abandonments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M - Poisson arrivals (completely random, one at a time, constant rate)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M - Exponentially distributed service times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Easy to analyze when parameters are known (data)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2743200" y="1676400"/>
            <a:ext cx="2774036" cy="872445"/>
            <a:chOff x="1600200" y="2295381"/>
            <a:chExt cx="3962400" cy="990600"/>
          </a:xfrm>
        </p:grpSpPr>
        <p:grpSp>
          <p:nvGrpSpPr>
            <p:cNvPr id="31" name="Group 30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600200" y="282867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8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Problem: Delay Prediction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How long will the target customer wait?</a:t>
            </a: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Online prediction problem</a:t>
            </a: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Approach I – fit q-model (&amp;parameters) from the log</a:t>
            </a: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Approach II – transition system + learning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5888429" y="3799319"/>
            <a:ext cx="3255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CAiSE2014 paper </a:t>
            </a:r>
          </a:p>
          <a:p>
            <a:r>
              <a:rPr lang="en-US" dirty="0" smtClean="0"/>
              <a:t>with Weidlich, Gal, Mandelbaum</a:t>
            </a:r>
            <a:endParaRPr lang="en-US" sz="11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199048" y="2658381"/>
            <a:ext cx="0" cy="30480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18427" y="3039025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18327" y="3888893"/>
            <a:ext cx="187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Abandonments</a:t>
            </a:r>
            <a:endParaRPr lang="en-US" sz="2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3276669" y="2373053"/>
            <a:ext cx="2240568" cy="872445"/>
            <a:chOff x="2362200" y="2295381"/>
            <a:chExt cx="3200400" cy="990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4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71 L 0.25364 0.003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Notation and Accuracy Measure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The actual waiting time of a customer: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Delay predictor from a certain method: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Accuracy via the root of average squared-error (RASE):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Systemic errors in </a:t>
            </a:r>
            <a:r>
              <a:rPr lang="en-US" dirty="0" smtClean="0"/>
              <a:t>assumptions- avg. absolute </a:t>
            </a:r>
            <a:r>
              <a:rPr lang="en-US" dirty="0"/>
              <a:t>bias:</a:t>
            </a:r>
          </a:p>
          <a:p>
            <a:pPr marL="342900" lvl="1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lvl="1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55892"/>
              </p:ext>
            </p:extLst>
          </p:nvPr>
        </p:nvGraphicFramePr>
        <p:xfrm>
          <a:off x="6743700" y="2216150"/>
          <a:ext cx="1181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4" imgW="393480" imgH="228600" progId="Equation.3">
                  <p:embed/>
                </p:oleObj>
              </mc:Choice>
              <mc:Fallback>
                <p:oleObj name="Equation" r:id="rId4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216150"/>
                        <a:ext cx="1181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282585"/>
              </p:ext>
            </p:extLst>
          </p:nvPr>
        </p:nvGraphicFramePr>
        <p:xfrm>
          <a:off x="2590800" y="3381375"/>
          <a:ext cx="3048000" cy="11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6" imgW="1333440" imgH="482400" progId="Equation.3">
                  <p:embed/>
                </p:oleObj>
              </mc:Choice>
              <mc:Fallback>
                <p:oleObj name="Equation" r:id="rId6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81375"/>
                        <a:ext cx="3048000" cy="1102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39343"/>
              </p:ext>
            </p:extLst>
          </p:nvPr>
        </p:nvGraphicFramePr>
        <p:xfrm>
          <a:off x="6762750" y="1738313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8" imgW="190440" imgH="228600" progId="Equation.3">
                  <p:embed/>
                </p:oleObj>
              </mc:Choice>
              <mc:Fallback>
                <p:oleObj name="Equation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1738313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2009"/>
              </p:ext>
            </p:extLst>
          </p:nvPr>
        </p:nvGraphicFramePr>
        <p:xfrm>
          <a:off x="2630488" y="5202238"/>
          <a:ext cx="281781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Equation" r:id="rId10" imgW="1257120" imgH="431640" progId="Equation.3">
                  <p:embed/>
                </p:oleObj>
              </mc:Choice>
              <mc:Fallback>
                <p:oleObj name="Equation" r:id="rId10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5202238"/>
                        <a:ext cx="2817812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90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I: Queueing Model is Fitted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24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/>
              <a:t>G/M/</a:t>
            </a:r>
            <a:r>
              <a:rPr lang="en-US" sz="2800" dirty="0" err="1"/>
              <a:t>n+M</a:t>
            </a:r>
            <a:r>
              <a:rPr lang="en-US" sz="2800" dirty="0"/>
              <a:t> model: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Exponential service times and (</a:t>
            </a:r>
            <a:r>
              <a:rPr lang="en-US" sz="2800" dirty="0" err="1" smtClean="0"/>
              <a:t>im</a:t>
            </a:r>
            <a:r>
              <a:rPr lang="en-US" sz="2800" dirty="0" smtClean="0"/>
              <a:t>)patience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General arrival rates, </a:t>
            </a:r>
            <a:r>
              <a:rPr lang="en-US" sz="2800" u="sng" dirty="0" smtClean="0"/>
              <a:t>FCFS policy</a:t>
            </a:r>
            <a:r>
              <a:rPr lang="en-US" sz="2800" dirty="0" smtClean="0"/>
              <a:t>, unlimited queue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70065"/>
              </p:ext>
            </p:extLst>
          </p:nvPr>
        </p:nvGraphicFramePr>
        <p:xfrm>
          <a:off x="5184290" y="2069535"/>
          <a:ext cx="332673" cy="36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4290" y="2069535"/>
                        <a:ext cx="332673" cy="36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49180"/>
              </p:ext>
            </p:extLst>
          </p:nvPr>
        </p:nvGraphicFramePr>
        <p:xfrm>
          <a:off x="3857629" y="2993766"/>
          <a:ext cx="31865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9" y="2993766"/>
                        <a:ext cx="31865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3771900" y="2647172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3497040"/>
            <a:ext cx="187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Abandonments</a:t>
            </a:r>
            <a:endParaRPr lang="en-US" sz="20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3430142" y="1981200"/>
            <a:ext cx="2240568" cy="872445"/>
            <a:chOff x="2362200" y="2295381"/>
            <a:chExt cx="3200400" cy="990600"/>
          </a:xfrm>
        </p:grpSpPr>
        <p:grpSp>
          <p:nvGrpSpPr>
            <p:cNvPr id="52" name="Group 51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8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I: Analysis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25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Two families of delay predictors:</a:t>
            </a:r>
            <a:endParaRPr lang="en-US" sz="2800" dirty="0"/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Queue-length (state based) </a:t>
            </a: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Snapshot principle (history based)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18894"/>
              </p:ext>
            </p:extLst>
          </p:nvPr>
        </p:nvGraphicFramePr>
        <p:xfrm>
          <a:off x="4725948" y="2155002"/>
          <a:ext cx="332673" cy="36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5948" y="2155002"/>
                        <a:ext cx="332673" cy="36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04116"/>
              </p:ext>
            </p:extLst>
          </p:nvPr>
        </p:nvGraphicFramePr>
        <p:xfrm>
          <a:off x="3399287" y="3079233"/>
          <a:ext cx="31865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287" y="3079233"/>
                        <a:ext cx="31865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3313558" y="273263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3458" y="3582507"/>
            <a:ext cx="187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Abandonments</a:t>
            </a:r>
            <a:endParaRPr lang="en-US" sz="20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2971800" y="2066667"/>
            <a:ext cx="2240568" cy="872445"/>
            <a:chOff x="2362200" y="2295381"/>
            <a:chExt cx="3200400" cy="990600"/>
          </a:xfrm>
        </p:grpSpPr>
        <p:grpSp>
          <p:nvGrpSpPr>
            <p:cNvPr id="54" name="Group 53"/>
            <p:cNvGrpSpPr/>
            <p:nvPr/>
          </p:nvGrpSpPr>
          <p:grpSpPr>
            <a:xfrm>
              <a:off x="2362200" y="2600181"/>
              <a:ext cx="990600" cy="457200"/>
              <a:chOff x="2915752" y="2743200"/>
              <a:chExt cx="990600" cy="45720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15752" y="2743200"/>
                <a:ext cx="990600" cy="457200"/>
                <a:chOff x="2286000" y="3352800"/>
                <a:chExt cx="990600" cy="45720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286000" y="33528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276600" y="33528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2286000" y="3810000"/>
                  <a:ext cx="990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37539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6015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449152" y="28194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 54"/>
            <p:cNvSpPr/>
            <p:nvPr/>
          </p:nvSpPr>
          <p:spPr>
            <a:xfrm>
              <a:off x="3352800" y="2295381"/>
              <a:ext cx="1447800" cy="990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n</a:t>
              </a:r>
              <a:endParaRPr lang="en-US" sz="2800" b="1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4800600" y="279379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6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Queue-Length Predictors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26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624862" y="1771714"/>
          <a:ext cx="332673" cy="36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4862" y="1771714"/>
                        <a:ext cx="332673" cy="36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567545" y="3524250"/>
          <a:ext cx="31865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545" y="3524250"/>
                        <a:ext cx="31865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895600" y="2667000"/>
            <a:ext cx="990600" cy="457200"/>
            <a:chOff x="2915752" y="2743200"/>
            <a:chExt cx="990600" cy="457200"/>
          </a:xfrm>
        </p:grpSpPr>
        <p:grpSp>
          <p:nvGrpSpPr>
            <p:cNvPr id="27" name="Group 26"/>
            <p:cNvGrpSpPr/>
            <p:nvPr/>
          </p:nvGrpSpPr>
          <p:grpSpPr>
            <a:xfrm>
              <a:off x="2915752" y="2743200"/>
              <a:ext cx="990600" cy="457200"/>
              <a:chOff x="2286000" y="3352800"/>
              <a:chExt cx="990600" cy="4572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286000" y="33528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276600" y="33528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2286000" y="3810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7539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015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1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4953000" y="19050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4953000" y="33528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70516" y="2646220"/>
            <a:ext cx="45719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70516" y="2798620"/>
            <a:ext cx="45719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70516" y="2951020"/>
            <a:ext cx="45719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endCxn id="37" idx="2"/>
          </p:cNvCxnSpPr>
          <p:nvPr/>
        </p:nvCxnSpPr>
        <p:spPr>
          <a:xfrm flipV="1">
            <a:off x="3886200" y="20955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8" idx="2"/>
          </p:cNvCxnSpPr>
          <p:nvPr/>
        </p:nvCxnSpPr>
        <p:spPr>
          <a:xfrm>
            <a:off x="3886200" y="29337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6"/>
          </p:cNvCxnSpPr>
          <p:nvPr/>
        </p:nvCxnSpPr>
        <p:spPr>
          <a:xfrm>
            <a:off x="5410200" y="20955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6"/>
          </p:cNvCxnSpPr>
          <p:nvPr/>
        </p:nvCxnSpPr>
        <p:spPr>
          <a:xfrm>
            <a:off x="5410200" y="35433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86090" y="2242251"/>
            <a:ext cx="90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Queue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20460" y="1371600"/>
            <a:ext cx="107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Service</a:t>
            </a:r>
            <a:endParaRPr lang="en-US" sz="20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390900" y="3124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90800" y="3974068"/>
            <a:ext cx="187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Abandonments</a:t>
            </a:r>
            <a:endParaRPr lang="en-US" sz="2000" b="1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5624512" y="3172619"/>
          <a:ext cx="3333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2" y="3172619"/>
                        <a:ext cx="3333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48159"/>
              </p:ext>
            </p:extLst>
          </p:nvPr>
        </p:nvGraphicFramePr>
        <p:xfrm>
          <a:off x="858152" y="4531896"/>
          <a:ext cx="26289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9" imgW="1168200" imgH="888840" progId="Equation.3">
                  <p:embed/>
                </p:oleObj>
              </mc:Choice>
              <mc:Fallback>
                <p:oleObj name="Equation" r:id="rId9" imgW="11682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52" y="4531896"/>
                        <a:ext cx="26289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67655" y="58331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from </a:t>
            </a:r>
            <a:r>
              <a:rPr lang="en-US" sz="2400" dirty="0" smtClean="0"/>
              <a:t>Whitt [1999]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6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Queue-Length Method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265E5E-FF8B-4BC8-91F4-520DD1196F0D}" type="slidenum">
              <a:rPr lang="en-US" smtClean="0"/>
              <a:t>27</a:t>
            </a:fld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8600" y="2971800"/>
            <a:ext cx="1295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QL+s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3505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286000" y="2971800"/>
            <a:ext cx="1295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QL+s-1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581400" y="3505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19278" y="2971800"/>
            <a:ext cx="1295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14678" y="3505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425900" y="3440809"/>
            <a:ext cx="76200" cy="151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78300" y="3441755"/>
            <a:ext cx="76200" cy="151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11521" y="3442352"/>
            <a:ext cx="76200" cy="151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76800" y="3517482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676678" y="2983136"/>
            <a:ext cx="1295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s-1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6984" y="3792761"/>
          <a:ext cx="90011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984" y="3792761"/>
                        <a:ext cx="90011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/>
          <p:cNvSpPr/>
          <p:nvPr/>
        </p:nvSpPr>
        <p:spPr>
          <a:xfrm>
            <a:off x="250641" y="1295400"/>
            <a:ext cx="1295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 – number of customers  ahead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46041" y="184391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76400" y="1900536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Rate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580980" y="3657600"/>
          <a:ext cx="12700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5" imgW="1002960" imgH="203040" progId="Equation.3">
                  <p:embed/>
                </p:oleObj>
              </mc:Choice>
              <mc:Fallback>
                <p:oleObj name="Equation" r:id="rId5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980" y="3657600"/>
                        <a:ext cx="12700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107323" y="3593209"/>
          <a:ext cx="376710" cy="30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7" imgW="203040" imgH="164880" progId="Equation.3">
                  <p:embed/>
                </p:oleObj>
              </mc:Choice>
              <mc:Fallback>
                <p:oleObj name="Equation" r:id="rId7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323" y="3593209"/>
                        <a:ext cx="376710" cy="30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546041" y="4724400"/>
          <a:ext cx="61610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9" imgW="3593880" imgH="444240" progId="Equation.3">
                  <p:embed/>
                </p:oleObj>
              </mc:Choice>
              <mc:Fallback>
                <p:oleObj name="Equation" r:id="rId9" imgW="359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041" y="4724400"/>
                        <a:ext cx="61610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Callout 1 45"/>
          <p:cNvSpPr/>
          <p:nvPr/>
        </p:nvSpPr>
        <p:spPr>
          <a:xfrm>
            <a:off x="3276600" y="5708230"/>
            <a:ext cx="1377900" cy="692570"/>
          </a:xfrm>
          <a:prstGeom prst="borderCallout1">
            <a:avLst>
              <a:gd name="adj1" fmla="val -424"/>
              <a:gd name="adj2" fmla="val 1585"/>
              <a:gd name="adj3" fmla="val -28988"/>
              <a:gd name="adj4" fmla="val -52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Rate; duration is 1/Rate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52400" y="2590800"/>
            <a:ext cx="7524278" cy="198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ine Callout 1 46"/>
          <p:cNvSpPr/>
          <p:nvPr/>
        </p:nvSpPr>
        <p:spPr>
          <a:xfrm>
            <a:off x="6914678" y="1792353"/>
            <a:ext cx="1149300" cy="692570"/>
          </a:xfrm>
          <a:prstGeom prst="borderCallout1">
            <a:avLst>
              <a:gd name="adj1" fmla="val 98871"/>
              <a:gd name="adj2" fmla="val 96270"/>
              <a:gd name="adj3" fmla="val 164147"/>
              <a:gd name="adj4" fmla="val 115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Target customer in service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515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5" grpId="0"/>
      <p:bldP spid="46" grpId="0" animBg="1"/>
      <p:bldP spid="12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Snapshot Prediction: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Last-to-Enter-Service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(Armony et al., 2009; Ibrahim and Whitt, 2009)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Prediction: </a:t>
            </a:r>
          </a:p>
          <a:p>
            <a:pPr marL="0" indent="0">
              <a:buNone/>
            </a:pPr>
            <a:r>
              <a:rPr lang="en-US" dirty="0" smtClean="0"/>
              <a:t>The last customer to enter service waited </a:t>
            </a:r>
            <a:r>
              <a:rPr lang="en-US" b="1" i="1" dirty="0" smtClean="0"/>
              <a:t>w</a:t>
            </a:r>
            <a:r>
              <a:rPr lang="en-US" dirty="0" smtClean="0"/>
              <a:t> in queue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38600" y="2895600"/>
            <a:ext cx="990600" cy="457200"/>
            <a:chOff x="2915752" y="2743200"/>
            <a:chExt cx="990600" cy="457200"/>
          </a:xfrm>
        </p:grpSpPr>
        <p:grpSp>
          <p:nvGrpSpPr>
            <p:cNvPr id="14" name="Group 13"/>
            <p:cNvGrpSpPr/>
            <p:nvPr/>
          </p:nvGrpSpPr>
          <p:grpSpPr>
            <a:xfrm>
              <a:off x="2915752" y="2743200"/>
              <a:ext cx="990600" cy="457200"/>
              <a:chOff x="2286000" y="3352800"/>
              <a:chExt cx="990600" cy="457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286000" y="33528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76600" y="33528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286000" y="3810000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37539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015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49152" y="2819400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2265848" y="2951020"/>
            <a:ext cx="0" cy="304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029200" y="2590800"/>
            <a:ext cx="1447800" cy="990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30090" y="2944090"/>
            <a:ext cx="0" cy="3048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6400" y="2930238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66955" y="294409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9800" y="2930238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24600" y="294409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53953"/>
              </p:ext>
            </p:extLst>
          </p:nvPr>
        </p:nvGraphicFramePr>
        <p:xfrm>
          <a:off x="3534138" y="5141299"/>
          <a:ext cx="199952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" name="Equation" r:id="rId3" imgW="558720" imgH="228600" progId="Equation.3">
                  <p:embed/>
                </p:oleObj>
              </mc:Choice>
              <mc:Fallback>
                <p:oleObj name="Equation" r:id="rId3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138" y="5141299"/>
                        <a:ext cx="1999523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4216E-6 L 0.23333 0.003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II: Transition System Based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29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381000" y="5237809"/>
            <a:ext cx="81534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/>
              <a:t>Transition system with queueing features: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Queue lengths are clustered (heavy, moderate, typical)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Prediction is based on QL cluster + progress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928812"/>
            <a:ext cx="8258175" cy="3152775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 bwMode="auto">
          <a:xfrm>
            <a:off x="5229225" y="1101966"/>
            <a:ext cx="2308278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SEELab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dirty="0" err="1" smtClean="0">
                <a:solidFill>
                  <a:srgbClr val="C00000"/>
                </a:solidFill>
              </a:rPr>
              <a:t>SEEData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32" y="3291135"/>
            <a:ext cx="430038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4206047" cy="2459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717497"/>
            <a:ext cx="6064295" cy="15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Results I: Bank’s Call Center Data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30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1071"/>
            <a:ext cx="7239000" cy="472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Results II: Bank’s Call Center Data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31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266"/>
            <a:ext cx="7324725" cy="478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Multi-Class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32573"/>
            <a:ext cx="6153150" cy="32099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Useful?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967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Multi-Class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32573"/>
            <a:ext cx="6153150" cy="32099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1950" y="4571321"/>
            <a:ext cx="81534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Useful?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Different types of customers (VIP vs. Regular; Urgent vs. Ambulatory)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8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103" y="92253"/>
            <a:ext cx="84582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Multi-class Routing in </a:t>
            </a:r>
            <a:r>
              <a:rPr lang="en-US" dirty="0" err="1" smtClean="0">
                <a:solidFill>
                  <a:srgbClr val="C00000"/>
                </a:solidFill>
              </a:rPr>
              <a:t>SEEData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07445"/>
            <a:ext cx="7810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Multi-Class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35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950" y="4571321"/>
            <a:ext cx="81534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Useful?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Different types of customers (VIP vs. Regular; Urgent vs. Ambulatory)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Classes = activities (A vs. F – A gets priority)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752600"/>
            <a:ext cx="7334250" cy="2324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133600"/>
            <a:ext cx="762000" cy="1295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133600"/>
            <a:ext cx="762000" cy="1295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Single-Station Multi-Class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36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950" y="4571321"/>
            <a:ext cx="81534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Useful?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Different classes/types of customers (VIP vs. Regular; Urgent vs. Ambulatory)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/>
              <a:t>Classes = activities (A vs. F – A gets priority)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780833" y="2215772"/>
            <a:ext cx="625366" cy="498662"/>
            <a:chOff x="2286000" y="3352800"/>
            <a:chExt cx="990600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86000" y="33528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76600" y="33528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286000" y="38100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4406199" y="2368172"/>
            <a:ext cx="1045779" cy="89535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5578" y="2783910"/>
            <a:ext cx="625366" cy="498662"/>
            <a:chOff x="2286000" y="3352800"/>
            <a:chExt cx="990600" cy="457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86000" y="33528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76600" y="33528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286000" y="38100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145019" y="297777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24295" y="297777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1828800"/>
            <a:ext cx="141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Activity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3228230"/>
            <a:ext cx="141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Activity F</a:t>
            </a:r>
          </a:p>
        </p:txBody>
      </p:sp>
    </p:spTree>
    <p:extLst>
      <p:ext uri="{BB962C8B-B14F-4D97-AF65-F5344CB8AC3E}">
        <p14:creationId xmlns:p14="http://schemas.microsoft.com/office/powerpoint/2010/main" val="16638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 for Multi-Class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698"/>
          <a:stretch/>
        </p:blipFill>
        <p:spPr>
          <a:xfrm>
            <a:off x="1066800" y="1332573"/>
            <a:ext cx="6153150" cy="27060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1609" y="4953000"/>
            <a:ext cx="81534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smtClean="0"/>
              <a:t>Assuming priority queues model: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Queue length predictors – derived upper </a:t>
            </a:r>
            <a:r>
              <a:rPr lang="en-US" sz="2400" dirty="0"/>
              <a:t>and lower </a:t>
            </a:r>
            <a:r>
              <a:rPr lang="en-US" sz="2400" dirty="0" smtClean="0"/>
              <a:t>bounds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Snapshot </a:t>
            </a:r>
            <a:r>
              <a:rPr lang="en-US" sz="2400" dirty="0"/>
              <a:t>principle </a:t>
            </a:r>
            <a:r>
              <a:rPr lang="en-US" sz="2400" dirty="0" smtClean="0"/>
              <a:t>(based on </a:t>
            </a:r>
            <a:r>
              <a:rPr lang="en-US" sz="2400" dirty="0" err="1" smtClean="0"/>
              <a:t>Reiman</a:t>
            </a:r>
            <a:r>
              <a:rPr lang="en-US" sz="2400" dirty="0" smtClean="0"/>
              <a:t> and Simon [1990])</a:t>
            </a:r>
            <a:endParaRPr lang="en-US" sz="24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07479" y="4086238"/>
            <a:ext cx="3290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Information Systems [2014] </a:t>
            </a:r>
          </a:p>
          <a:p>
            <a:r>
              <a:rPr lang="en-US" dirty="0" smtClean="0"/>
              <a:t>with Weidlich, Gal, Mandelbaum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65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Multi-Class Queue-Length Prediction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38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628650" y="1472640"/>
            <a:ext cx="81534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Assumptions: non-preemptive, exponential service times (per class), Poisson arrivals (per class), FCFS within class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Upper and lower bounds: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400" dirty="0" smtClean="0"/>
              <a:t>Upper bound - “slowest” server completes service including “overtaking”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400" dirty="0" smtClean="0"/>
              <a:t>Lower bound – “fastest” server completes service, no “overtaking”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19" y="4271859"/>
            <a:ext cx="4448175" cy="1595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0" y="4545485"/>
            <a:ext cx="3338994" cy="11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II for Multi-Class Queues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438400"/>
            <a:ext cx="8258175" cy="31527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 bwMode="auto">
          <a:xfrm>
            <a:off x="5562600" y="1611554"/>
            <a:ext cx="2308278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5698"/>
          <a:stretch/>
        </p:blipFill>
        <p:spPr>
          <a:xfrm>
            <a:off x="2743200" y="1388825"/>
            <a:ext cx="2743200" cy="12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31852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Hand-made Performance Modeling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21644"/>
            <a:ext cx="7148189" cy="3157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49" y="4793358"/>
            <a:ext cx="2793086" cy="1731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200" y="3810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Open Sans"/>
              </a:rPr>
              <a:t>Yom-Tov and Mandelbaum [2014]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Results: Telecom Call Center Data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40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76697"/>
            <a:ext cx="6743700" cy="42848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" y="5727356"/>
            <a:ext cx="81534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NLR, Tree – similar to De Leoni et al. [2014]          (BPM14’ best paper)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12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about networks of queues?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38150" y="1487622"/>
            <a:ext cx="8077200" cy="3446783"/>
            <a:chOff x="152400" y="2246855"/>
            <a:chExt cx="7848600" cy="329034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46855"/>
              <a:ext cx="7848600" cy="329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02" y="2376696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87101" y="3528801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19702" y="5178003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361950" y="5098363"/>
            <a:ext cx="81534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/>
              <a:t>S</a:t>
            </a:r>
            <a:r>
              <a:rPr lang="en-US" sz="2800" dirty="0" smtClean="0"/>
              <a:t>napshot principle holds in q-networks with </a:t>
            </a:r>
            <a:r>
              <a:rPr lang="en-US" sz="2800" b="1" dirty="0" smtClean="0"/>
              <a:t>pre-defined routing: </a:t>
            </a:r>
            <a:r>
              <a:rPr lang="en-US" sz="2800" dirty="0" smtClean="0"/>
              <a:t>public transport, outpatient clinics,…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209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Bus Traveling Time Prediction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7963"/>
            <a:ext cx="5562600" cy="34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469" y="4711263"/>
            <a:ext cx="4892962" cy="20102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4655" y="5509121"/>
            <a:ext cx="2820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Information Systems [2015] </a:t>
            </a:r>
          </a:p>
          <a:p>
            <a:r>
              <a:rPr lang="en-US" dirty="0" smtClean="0"/>
              <a:t>with Weidlich, Schnitzler, </a:t>
            </a:r>
          </a:p>
          <a:p>
            <a:r>
              <a:rPr lang="en-US" dirty="0" smtClean="0"/>
              <a:t>Gal, Mandelbaum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36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Bus Routes as Q-Networks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7" y="2057400"/>
            <a:ext cx="827887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Prediction Problem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43709"/>
            <a:ext cx="6950678" cy="33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Snapshot Prediction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3" y="2057400"/>
            <a:ext cx="7003907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Feature Enrichment: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Load-related + Snapshot Features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010525" cy="41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Ensemble of Regression Trees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4" y="1620770"/>
            <a:ext cx="8897711" cy="4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Learner adaptation: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Boosting over the Snapshot Predictor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73818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Results: Dublin Buses (GPS data)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49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1950" y="4571321"/>
            <a:ext cx="8153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3" y="1606774"/>
            <a:ext cx="7548563" cy="47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103" y="92253"/>
            <a:ext cx="84582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C00000"/>
                </a:solidFill>
              </a:rPr>
              <a:t>SEEGraph</a:t>
            </a:r>
            <a:r>
              <a:rPr lang="en-US" dirty="0">
                <a:solidFill>
                  <a:srgbClr val="C00000"/>
                </a:solidFill>
              </a:rPr>
              <a:t>: Data-driven </a:t>
            </a:r>
            <a:r>
              <a:rPr lang="en-US" dirty="0" smtClean="0">
                <a:solidFill>
                  <a:srgbClr val="C00000"/>
                </a:solidFill>
              </a:rPr>
              <a:t>Modeling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94015"/>
            <a:ext cx="70104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if routing is not pre-defined? (not in the PhD)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50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14350" y="1570309"/>
            <a:ext cx="7848600" cy="3290345"/>
            <a:chOff x="152400" y="2246855"/>
            <a:chExt cx="7848600" cy="329034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46855"/>
              <a:ext cx="7848600" cy="329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02" y="2376696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87101" y="3528801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19702" y="5178003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361950" y="49530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smtClean="0"/>
              <a:t>Approximation techniques, e.g. Queueing Network Analyzer (Whitt [1983]):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400" dirty="0" smtClean="0"/>
              <a:t>Allows concurrency and non-exponential times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400" dirty="0" smtClean="0"/>
              <a:t>Steady-state approx. (model per hour…)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55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Idea: PN-&gt;GSPN-&gt;QN Transformation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51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1667" y="6400800"/>
            <a:ext cx="815340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000" dirty="0" smtClean="0"/>
              <a:t>BPM [2016], submitted to IS with Shleyfman, Weidlich, Gal, Mandelbaum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6" y="1679555"/>
            <a:ext cx="3576158" cy="19029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95048" y="1772675"/>
            <a:ext cx="3887002" cy="1748562"/>
            <a:chOff x="152400" y="2246855"/>
            <a:chExt cx="7848600" cy="32903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46855"/>
              <a:ext cx="7848600" cy="329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02" y="2376696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87101" y="3528801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19702" y="5178003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ight Arrow 3"/>
          <p:cNvSpPr/>
          <p:nvPr/>
        </p:nvSpPr>
        <p:spPr>
          <a:xfrm>
            <a:off x="4171950" y="2826622"/>
            <a:ext cx="533400" cy="4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946" y="3810000"/>
            <a:ext cx="7398701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44546A"/>
              </a:buClr>
              <a:buSzPct val="85000"/>
            </a:pPr>
            <a:r>
              <a:rPr lang="en-US" sz="2400" dirty="0" smtClean="0">
                <a:solidFill>
                  <a:prstClr val="black"/>
                </a:solidFill>
              </a:rPr>
              <a:t>Four step approach: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Control-flow discovery (e.g., IM)</a:t>
            </a:r>
          </a:p>
          <a:p>
            <a:pPr marL="457200" lvl="0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Enrichment (firing times, arrivals, resources,…)</a:t>
            </a:r>
          </a:p>
          <a:p>
            <a:pPr marL="457200" lvl="0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Simplification (helps to avoid over-fitting; feature selection)</a:t>
            </a:r>
          </a:p>
          <a:p>
            <a:pPr marL="457200" lvl="0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Translation to QN for analysis (QNA)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52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211" y="1441473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Single-station queues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Single-class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Multi-class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Queueing networks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Pre-defined routing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Random routing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Conformance checking with queueing networks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Work-in-progress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876800" y="0"/>
            <a:ext cx="4080105" cy="3200400"/>
            <a:chOff x="1371600" y="1524000"/>
            <a:chExt cx="6213705" cy="4781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524000"/>
              <a:ext cx="6213705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070087" y="3073095"/>
              <a:ext cx="1371600" cy="16002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9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Conformance checking: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 Queueing Network Perspective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7862" b="10102"/>
          <a:stretch/>
        </p:blipFill>
        <p:spPr>
          <a:xfrm>
            <a:off x="838200" y="3486787"/>
            <a:ext cx="6458789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1" b="72741"/>
          <a:stretch/>
        </p:blipFill>
        <p:spPr>
          <a:xfrm>
            <a:off x="838200" y="2103493"/>
            <a:ext cx="6458789" cy="12847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715000"/>
            <a:ext cx="8153400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000" dirty="0" smtClean="0"/>
              <a:t>Information systems [2015] with </a:t>
            </a:r>
            <a:r>
              <a:rPr lang="en-US" sz="2000" dirty="0" err="1" smtClean="0"/>
              <a:t>Yedidsion</a:t>
            </a:r>
            <a:r>
              <a:rPr lang="en-US" sz="2000" dirty="0" smtClean="0"/>
              <a:t>, Weidlich, Gal, Mandelbaum, Kadish, </a:t>
            </a:r>
            <a:r>
              <a:rPr lang="en-US" sz="2000" dirty="0" err="1" smtClean="0"/>
              <a:t>Bunnel</a:t>
            </a: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06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Conformance checking: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 Queueing Network Perspective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1534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The two queueing networks are compared:</a:t>
            </a: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Detect deviations between planned and actual performance measures</a:t>
            </a: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SzPct val="85000"/>
              <a:buFont typeface="+mj-lt"/>
              <a:buAutoNum type="arabicPeriod"/>
            </a:pPr>
            <a:r>
              <a:rPr lang="en-US" sz="2800" dirty="0" smtClean="0"/>
              <a:t>Root-cause analysis: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/>
              <a:t>Compare structures (unscheduled activities)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/>
              <a:t>Building blocks (arrivals, service times,…)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800" dirty="0" smtClean="0"/>
              <a:t>Root-cause of deviations can lead to performance improvement (example is coming up)</a:t>
            </a:r>
            <a:endParaRPr lang="en-US" sz="28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54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Statistical Comparison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Example: Fork-Join Construct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743825" cy="22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482" y="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Step I: Unexpected Queueing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55162"/>
            <a:ext cx="7848600" cy="3676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87" y="1340949"/>
            <a:ext cx="5000625" cy="1434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691634">
            <a:off x="2435423" y="35406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3200" dirty="0" smtClean="0">
                <a:solidFill>
                  <a:srgbClr val="C00000"/>
                </a:solidFill>
              </a:rPr>
              <a:t>Drug is not ready!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18079" y="1552198"/>
            <a:ext cx="457200" cy="5814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Step II: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Production time is not the cause!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15157"/>
            <a:ext cx="7600950" cy="363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7" y="1686675"/>
            <a:ext cx="5000625" cy="14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Step II: Production policy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is…!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59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85937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9400" y="2238327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Automated process </a:t>
            </a:r>
            <a:r>
              <a:rPr lang="en-US" sz="2000" b="1" dirty="0">
                <a:solidFill>
                  <a:srgbClr val="002060"/>
                </a:solidFill>
              </a:rPr>
              <a:t>m</a:t>
            </a:r>
            <a:r>
              <a:rPr lang="en-US" sz="2000" b="1" dirty="0" smtClean="0">
                <a:solidFill>
                  <a:srgbClr val="002060"/>
                </a:solidFill>
              </a:rPr>
              <a:t>odeling based on data </a:t>
            </a:r>
            <a:r>
              <a:rPr lang="en-US" sz="2000" b="1" dirty="0" smtClean="0"/>
              <a:t>= </a:t>
            </a:r>
            <a:r>
              <a:rPr lang="en-US" sz="2000" b="1" dirty="0" smtClean="0">
                <a:solidFill>
                  <a:srgbClr val="C00000"/>
                </a:solidFill>
              </a:rPr>
              <a:t>Process mining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995599" y="4332899"/>
            <a:ext cx="783001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81327"/>
            <a:ext cx="1447800" cy="1447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6200000">
            <a:off x="2007809" y="2112909"/>
            <a:ext cx="758579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4629090"/>
            <a:ext cx="205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Logging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78459"/>
            <a:ext cx="2230968" cy="16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 bwMode="auto">
          <a:xfrm>
            <a:off x="957125" y="265317"/>
            <a:ext cx="2912023" cy="14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425" y="3439585"/>
            <a:ext cx="2426975" cy="3366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5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6"/>
    </mc:Choice>
    <mc:Fallback xmlns="">
      <p:transition spd="slow" advTm="12896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Process Improvement: Idea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60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3" y="1981200"/>
            <a:ext cx="7702734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953000"/>
            <a:ext cx="7637219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/>
              <a:t>New policy for sequencing “vitals” patients to reduce waiting and increase throughput 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/>
              <a:t>Dominates the EDD policy – proofs and experiments in the paper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73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Process Improvement Algorithms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0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62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211" y="1441473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Single-station queues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Single-class 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Multi-class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Queueing networks 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Pre-defined routing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Random routing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Conformance checking with queueing networks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Work-in-progress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43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Work-in-Progress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449" y="1828800"/>
            <a:ext cx="81534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Data-driven scheduling (with Gal, Karpas, Beck)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Feature learning in congested systems (with Weidlich, Gal)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Time series prediction with inter-case dependencies (with </a:t>
            </a:r>
            <a:r>
              <a:rPr lang="en-US" sz="2800" dirty="0"/>
              <a:t>Di </a:t>
            </a:r>
            <a:r>
              <a:rPr lang="en-US" sz="2800" dirty="0" smtClean="0"/>
              <a:t>Francescomarino, Maria-Maggi)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507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402" y="2819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Backup Slides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2" y="232089"/>
            <a:ext cx="8862798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if data is incomplete?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65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3400" y="1506217"/>
            <a:ext cx="7848600" cy="3290345"/>
            <a:chOff x="152400" y="2246855"/>
            <a:chExt cx="7848600" cy="329034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46855"/>
              <a:ext cx="7848600" cy="329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02" y="2376696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87101" y="3528801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19702" y="5178003"/>
              <a:ext cx="228601" cy="33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361950" y="5098363"/>
            <a:ext cx="862965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smtClean="0"/>
              <a:t>Discovering queues from event logs with varying information levels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smtClean="0"/>
              <a:t>(BPI [2015] with Leemans, Harel, Gal and van der Aalst [2015])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768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Queueing-Aware Activity Life-Cycle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" y="1620357"/>
            <a:ext cx="84867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Levels of Information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67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46" y="1600300"/>
            <a:ext cx="75247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Maximum Likelihood(–like)  Approach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68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" y="1981200"/>
            <a:ext cx="821849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Intuition: Clustering of Durations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69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9438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Process Mining: Drivers and Types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294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E713109-4538-49C2-8BB8-31F2D44E377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1370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2600" y="6300363"/>
            <a:ext cx="310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Illustration by </a:t>
            </a:r>
            <a:r>
              <a:rPr lang="nl-NL" i="1" dirty="0">
                <a:hlinkClick r:id="rId4"/>
              </a:rPr>
              <a:t>Wil van der Aalst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Results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577180"/>
            <a:ext cx="6824187" cy="5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 – Model-Based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277225" cy="3905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36002"/>
            <a:ext cx="6516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Rozinat</a:t>
            </a:r>
            <a:r>
              <a:rPr lang="en-US" sz="2400" dirty="0" smtClean="0"/>
              <a:t> </a:t>
            </a:r>
            <a:r>
              <a:rPr lang="en-US" sz="2400" dirty="0"/>
              <a:t>et al. [2009</a:t>
            </a:r>
            <a:r>
              <a:rPr lang="en-US" sz="2400" dirty="0" smtClean="0"/>
              <a:t>]; Rogge-Solti et al. [2013]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Approach II – Supervised Learning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36002"/>
            <a:ext cx="4757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From van der Aalst et al. [2011]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F2-B5BB-45B3-8A6D-A604E6DC8A7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056381"/>
            <a:ext cx="8258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9692</TotalTime>
  <Words>1409</Words>
  <Application>Microsoft Office PowerPoint</Application>
  <PresentationFormat>On-screen Show (4:3)</PresentationFormat>
  <Paragraphs>348</Paragraphs>
  <Slides>70</Slides>
  <Notes>30</Notes>
  <HiddenSlides>11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Open Sans</vt:lpstr>
      <vt:lpstr>Wingdings</vt:lpstr>
      <vt:lpstr>Custom Design</vt:lpstr>
      <vt:lpstr>Equation</vt:lpstr>
      <vt:lpstr>PhD Defense</vt:lpstr>
      <vt:lpstr>Service Processes</vt:lpstr>
      <vt:lpstr>SEELab and SEEData</vt:lpstr>
      <vt:lpstr>Hand-made Performance Modeling</vt:lpstr>
      <vt:lpstr>PowerPoint Presentation</vt:lpstr>
      <vt:lpstr>PowerPoint Presentation</vt:lpstr>
      <vt:lpstr>Process Mining: Drivers and Types </vt:lpstr>
      <vt:lpstr>Approach I – Model-Based </vt:lpstr>
      <vt:lpstr>Approach II – Supervised Learning</vt:lpstr>
      <vt:lpstr>Please Mind the Gap</vt:lpstr>
      <vt:lpstr>PowerPoint Presentation</vt:lpstr>
      <vt:lpstr>Approach I – Model-Based </vt:lpstr>
      <vt:lpstr>Model-Based Queue Mining</vt:lpstr>
      <vt:lpstr>Approach II – Supervised Learning</vt:lpstr>
      <vt:lpstr>Supervised Queue Mining</vt:lpstr>
      <vt:lpstr>Outline</vt:lpstr>
      <vt:lpstr>Single-Station Single-Class Queues</vt:lpstr>
      <vt:lpstr>Single-Station Queues</vt:lpstr>
      <vt:lpstr>Single-Station Queues</vt:lpstr>
      <vt:lpstr>Queueing Model: Building Blocks</vt:lpstr>
      <vt:lpstr>Example: M/M/n</vt:lpstr>
      <vt:lpstr>Problem: Delay Prediction</vt:lpstr>
      <vt:lpstr>Notation and Accuracy Measure</vt:lpstr>
      <vt:lpstr>Approach I: Queueing Model is Fitted</vt:lpstr>
      <vt:lpstr>Approach I: Analysis</vt:lpstr>
      <vt:lpstr>Queue-Length Predictors</vt:lpstr>
      <vt:lpstr>Queue-Length Method </vt:lpstr>
      <vt:lpstr>Snapshot Prediction:  Last-to-Enter-Service  (Armony et al., 2009; Ibrahim and Whitt, 2009)</vt:lpstr>
      <vt:lpstr>Approach II: Transition System Based</vt:lpstr>
      <vt:lpstr>Results I: Bank’s Call Center Data</vt:lpstr>
      <vt:lpstr>Results II: Bank’s Call Center Data</vt:lpstr>
      <vt:lpstr>Single-Station Multi-Class Queues</vt:lpstr>
      <vt:lpstr>Single-Station Multi-Class Queues</vt:lpstr>
      <vt:lpstr>PowerPoint Presentation</vt:lpstr>
      <vt:lpstr>Single-Station Multi-Class Queues</vt:lpstr>
      <vt:lpstr>Single-Station Multi-Class Queues</vt:lpstr>
      <vt:lpstr>Approach I for Multi-Class Queues</vt:lpstr>
      <vt:lpstr>Multi-Class Queue-Length Prediction</vt:lpstr>
      <vt:lpstr>Approach II for Multi-Class Queues</vt:lpstr>
      <vt:lpstr>Results: Telecom Call Center Data</vt:lpstr>
      <vt:lpstr>What about networks of queues?</vt:lpstr>
      <vt:lpstr>Bus Traveling Time Prediction</vt:lpstr>
      <vt:lpstr>Bus Routes as Q-Networks</vt:lpstr>
      <vt:lpstr>Prediction Problem</vt:lpstr>
      <vt:lpstr>Snapshot Prediction</vt:lpstr>
      <vt:lpstr>Feature Enrichment:  Load-related + Snapshot Features </vt:lpstr>
      <vt:lpstr>Ensemble of Regression Trees</vt:lpstr>
      <vt:lpstr>Learner adaptation:  Boosting over the Snapshot Predictor</vt:lpstr>
      <vt:lpstr>Results: Dublin Buses (GPS data)</vt:lpstr>
      <vt:lpstr>What if routing is not pre-defined? (not in the PhD)</vt:lpstr>
      <vt:lpstr>Idea: PN-&gt;GSPN-&gt;QN Transformation</vt:lpstr>
      <vt:lpstr>Outline</vt:lpstr>
      <vt:lpstr>Conformance checking:  A Queueing Network Perspective</vt:lpstr>
      <vt:lpstr>Conformance checking:  A Queueing Network Perspective</vt:lpstr>
      <vt:lpstr>Statistical Comparison </vt:lpstr>
      <vt:lpstr>Example: Fork-Join Construct</vt:lpstr>
      <vt:lpstr>Step I: Unexpected Queueing</vt:lpstr>
      <vt:lpstr>Step II:  Production time is not the cause!</vt:lpstr>
      <vt:lpstr>Step II: Production policy is…!</vt:lpstr>
      <vt:lpstr>Process Improvement: Idea</vt:lpstr>
      <vt:lpstr>Process Improvement Algorithms</vt:lpstr>
      <vt:lpstr>Outline</vt:lpstr>
      <vt:lpstr>Work-in-Progress</vt:lpstr>
      <vt:lpstr>Backup Slides</vt:lpstr>
      <vt:lpstr>What if data is incomplete?</vt:lpstr>
      <vt:lpstr>Queueing-Aware Activity Life-Cycle</vt:lpstr>
      <vt:lpstr>Levels of Information</vt:lpstr>
      <vt:lpstr>Maximum Likelihood(–like)  Approach</vt:lpstr>
      <vt:lpstr>Intuition: Clustering of Durations</vt:lpstr>
      <vt:lpstr>Results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Analysis and Simulation  in Process Mining</dc:title>
  <dc:creator>Mandelbaum</dc:creator>
  <cp:lastModifiedBy>user</cp:lastModifiedBy>
  <cp:revision>2945</cp:revision>
  <dcterms:created xsi:type="dcterms:W3CDTF">2014-03-03T17:52:05Z</dcterms:created>
  <dcterms:modified xsi:type="dcterms:W3CDTF">2018-08-20T14:07:56Z</dcterms:modified>
</cp:coreProperties>
</file>